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93" r:id="rId2"/>
    <p:sldId id="294" r:id="rId3"/>
    <p:sldId id="292" r:id="rId4"/>
    <p:sldId id="295" r:id="rId5"/>
    <p:sldId id="296" r:id="rId6"/>
    <p:sldId id="297" r:id="rId7"/>
    <p:sldId id="289" r:id="rId8"/>
    <p:sldId id="290" r:id="rId9"/>
    <p:sldId id="271" r:id="rId10"/>
    <p:sldId id="273" r:id="rId11"/>
    <p:sldId id="298" r:id="rId12"/>
    <p:sldId id="28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5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169414A4-B992-467D-B437-2E1328915CD6}" type="datetimeFigureOut">
              <a:rPr lang="ru-RU" smtClean="0"/>
              <a:t>09.07.2017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7E7EBE61-47F5-479D-A042-6BDD544B099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241" y="2996952"/>
            <a:ext cx="8248223" cy="30963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</a:rPr>
              <a:t/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единственный вуз </a:t>
            </a:r>
            <a:br>
              <a:rPr lang="ru-RU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в Республике Татарстан, </a:t>
            </a:r>
            <a:br>
              <a:rPr lang="ru-RU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в котором осуществляется подготовка по направлению</a:t>
            </a:r>
            <a:r>
              <a:rPr lang="ru-RU" sz="2700" dirty="0" smtClean="0">
                <a:solidFill>
                  <a:srgbClr val="0070C0"/>
                </a:solidFill>
              </a:rPr>
              <a:t/>
            </a:r>
            <a:br>
              <a:rPr lang="ru-RU" sz="2700" dirty="0" smtClean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«Организация работы с молодежью»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40" y="188640"/>
            <a:ext cx="2011363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59832" y="420457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Университет управления </a:t>
            </a:r>
            <a:r>
              <a:rPr lang="ru-RU" sz="48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«ТИСБИ» </a:t>
            </a:r>
            <a:endParaRPr lang="ru-RU" sz="4800" dirty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127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Данис\Desktop\ОРМ ИТОГ\САЙТ ОРМ\добавить фото на кафедру\http---www.tisbi.ru-assets-Site-Media-images-2015-03-march-20-patriot-_resampled-ResizeByWidth1024500-patriot-2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0" t="4084" r="3388" b="24204"/>
          <a:stretch/>
        </p:blipFill>
        <p:spPr bwMode="auto">
          <a:xfrm>
            <a:off x="3012141" y="295835"/>
            <a:ext cx="5773271" cy="314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1" t="13573" r="12320" b="17533"/>
          <a:stretch/>
        </p:blipFill>
        <p:spPr bwMode="auto">
          <a:xfrm>
            <a:off x="270321" y="2823882"/>
            <a:ext cx="6122386" cy="3872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84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5696"/>
            <a:ext cx="6445622" cy="431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64"/>
          <a:stretch/>
        </p:blipFill>
        <p:spPr bwMode="auto">
          <a:xfrm>
            <a:off x="395536" y="3284984"/>
            <a:ext cx="1974850" cy="3135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803" r="11194" b="12345"/>
          <a:stretch/>
        </p:blipFill>
        <p:spPr bwMode="auto">
          <a:xfrm>
            <a:off x="5724128" y="2563404"/>
            <a:ext cx="3270738" cy="3564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068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C:\Users\Данис\Desktop\ОРМ ИТОГ\САЙТ ОРМ\мероприятие 18.02.2017\photo_2017-02-19_13-27-41 (1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" t="16164" r="5566" b="21609"/>
          <a:stretch/>
        </p:blipFill>
        <p:spPr bwMode="auto">
          <a:xfrm>
            <a:off x="755576" y="170094"/>
            <a:ext cx="7064188" cy="358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Данис\Desktop\ОРМ ИТОГ\САЙТ ОРМ\практика весна 2016\София Морелева- участница очного тура Vl Республиканского форума «Наш Татарстан»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570959"/>
            <a:ext cx="4407428" cy="279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Данис\Desktop\ОРМ ИТОГ\САЙТ ОРМ\практика весна 2016\айгуль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4" t="15297" r="24510" b="18101"/>
          <a:stretch/>
        </p:blipFill>
        <p:spPr bwMode="auto">
          <a:xfrm>
            <a:off x="5724128" y="1797317"/>
            <a:ext cx="3325906" cy="456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89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7620000" cy="4281339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endParaRPr lang="ru-RU" sz="2800" cap="all" spc="-60" dirty="0" smtClean="0">
              <a:solidFill>
                <a:srgbClr val="0070C0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В </a:t>
            </a:r>
            <a:r>
              <a:rPr lang="ru-RU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2017 году </a:t>
            </a:r>
            <a:r>
              <a:rPr lang="ru-RU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в университете управления «</a:t>
            </a:r>
            <a:r>
              <a:rPr lang="ru-RU" b="1" cap="all" spc="-60" dirty="0" err="1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тисби</a:t>
            </a:r>
            <a:r>
              <a:rPr lang="ru-RU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» направление </a:t>
            </a:r>
            <a:r>
              <a:rPr lang="ru-RU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подготовки «Организация работы с молодежью» успешно прошло процедуру государственной </a:t>
            </a:r>
            <a:r>
              <a:rPr lang="ru-RU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аккредитации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ru-RU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(</a:t>
            </a:r>
            <a:r>
              <a:rPr lang="ru-RU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приказ </a:t>
            </a:r>
            <a:r>
              <a:rPr lang="ru-RU" b="1" cap="all" spc="-60" dirty="0" err="1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Рособрнадзора</a:t>
            </a:r>
            <a:r>
              <a:rPr lang="ru-RU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 № 820 от 19.05.2017 г.).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4" t="8598" r="8639" b="11642"/>
          <a:stretch/>
        </p:blipFill>
        <p:spPr bwMode="auto">
          <a:xfrm>
            <a:off x="2627784" y="268941"/>
            <a:ext cx="3807423" cy="2515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663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363272" cy="137160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Почему стоит выбрать данное направление подготовки…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16832"/>
            <a:ext cx="8640960" cy="4464496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Реализация эффективной молодежной политики является одним из ведущих направлений деятельности государства. </a:t>
            </a:r>
            <a:endParaRPr lang="ru-RU" sz="2000" b="1" cap="all" spc="-60" dirty="0" smtClean="0">
              <a:solidFill>
                <a:srgbClr val="0070C0"/>
              </a:solidFill>
              <a:latin typeface="Arial Narrow" panose="020B0606020202030204" pitchFamily="34" charset="0"/>
              <a:ea typeface="+mj-ea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ru-RU" sz="20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Специалисты </a:t>
            </a: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по работе с молодёжью организовывают креативную среду развития молодежи, сопровождают молодежные инициативы, являются социальными технологами. </a:t>
            </a:r>
            <a:endParaRPr lang="ru-RU" sz="2000" b="1" cap="all" spc="-60" dirty="0" smtClean="0">
              <a:solidFill>
                <a:srgbClr val="0070C0"/>
              </a:solidFill>
              <a:latin typeface="Arial Narrow" panose="020B0606020202030204" pitchFamily="34" charset="0"/>
              <a:ea typeface="+mj-ea"/>
              <a:cs typeface="+mj-cs"/>
            </a:endParaRPr>
          </a:p>
          <a:p>
            <a:pPr algn="ctr">
              <a:lnSpc>
                <a:spcPct val="150000"/>
              </a:lnSpc>
            </a:pPr>
            <a:r>
              <a:rPr lang="ru-RU" sz="20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Анализируя </a:t>
            </a: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перспективные направления развития молодежной политики, они способны развивать инновационное мышление молодежи, молодежное предпринимательство, международное молодежное сотрудничество, досуговую деятельность </a:t>
            </a:r>
            <a:r>
              <a:rPr lang="ru-RU" sz="20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молодежи</a:t>
            </a:r>
            <a:endParaRPr lang="ru-RU" sz="2000" b="1" cap="all" spc="-60" dirty="0">
              <a:solidFill>
                <a:srgbClr val="0070C0"/>
              </a:solidFill>
              <a:latin typeface="Arial Narrow" panose="020B060602020203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98756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363272" cy="1224136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Став </a:t>
            </a:r>
            <a:r>
              <a:rPr lang="ru-RU" sz="2800" dirty="0" smtClean="0">
                <a:solidFill>
                  <a:srgbClr val="FF0000"/>
                </a:solidFill>
              </a:rPr>
              <a:t>студентом направления подготовки «Организация работы с молодежью» в Университете управления «ТИСБИ», </a:t>
            </a:r>
            <a:r>
              <a:rPr lang="ru-RU" sz="2800" dirty="0">
                <a:solidFill>
                  <a:srgbClr val="FF0000"/>
                </a:solidFill>
              </a:rPr>
              <a:t>вы получите </a:t>
            </a:r>
            <a:r>
              <a:rPr lang="ru-RU" sz="2800" dirty="0" smtClean="0">
                <a:solidFill>
                  <a:srgbClr val="FF0000"/>
                </a:solidFill>
              </a:rPr>
              <a:t>возможность…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16832"/>
            <a:ext cx="8856984" cy="4464496"/>
          </a:xfrm>
        </p:spPr>
        <p:txBody>
          <a:bodyPr>
            <a:noAutofit/>
          </a:bodyPr>
          <a:lstStyle/>
          <a:p>
            <a:pPr lvl="0"/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принимать участие в разработке проектов в сфере молодежной политики Республики Татарстан;</a:t>
            </a:r>
          </a:p>
          <a:p>
            <a:pPr lvl="0"/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Принимать участие </a:t>
            </a:r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в международных и всероссийских конкурсах, мастер-классах, тренингах, проводимых ведущими специалистами данной сферы;</a:t>
            </a:r>
          </a:p>
          <a:p>
            <a:pPr lvl="0"/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получить дополнительные сертификаты и удостоверения в сфере организации работы с молодежью;</a:t>
            </a:r>
          </a:p>
          <a:p>
            <a:pPr lvl="0"/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слушать лекции и посещать практические занятия, проводимые специалистами Министерства по делам молодежи и спорту РТ и молодежных </a:t>
            </a:r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учреждений </a:t>
            </a:r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и организаций;</a:t>
            </a:r>
          </a:p>
          <a:p>
            <a:pPr lvl="0"/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овладеть инновационным опытом работы с молодежью с ограниченными возможностями здоровья в Окружном учебно-методическом Центре по обучению инвалидов Приволжского федерального округа, расположенном в Университете управления «ТИСБИ»;</a:t>
            </a:r>
          </a:p>
          <a:p>
            <a:pPr lvl="0"/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быть в центре общественных, спортивных и культурных мероприятий нашей республики;</a:t>
            </a:r>
          </a:p>
          <a:p>
            <a:pPr lvl="0"/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слушать лекции по ряду специальных дисциплин на английском языке, что повышает уровень владения деловым иностранным языком.</a:t>
            </a:r>
          </a:p>
        </p:txBody>
      </p:sp>
    </p:spTree>
    <p:extLst>
      <p:ext uri="{BB962C8B-B14F-4D97-AF65-F5344CB8AC3E}">
        <p14:creationId xmlns:p14="http://schemas.microsoft.com/office/powerpoint/2010/main" val="1527963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509" y="129899"/>
            <a:ext cx="8363272" cy="1224136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За годы учебы в Университете управления «ТИСБИ» студенты данного направления подготовки активно принимали </a:t>
            </a:r>
            <a:r>
              <a:rPr lang="ru-RU" sz="2400" dirty="0" smtClean="0">
                <a:solidFill>
                  <a:srgbClr val="FF0000"/>
                </a:solidFill>
              </a:rPr>
              <a:t>в следующих мероприятиях: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6480720" cy="3024336"/>
          </a:xfrm>
        </p:spPr>
        <p:txBody>
          <a:bodyPr>
            <a:noAutofit/>
          </a:bodyPr>
          <a:lstStyle/>
          <a:p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Республиканский молодежный форум «Наш Татарстан»</a:t>
            </a:r>
          </a:p>
          <a:p>
            <a:pPr lvl="0"/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«</a:t>
            </a:r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Международный летний </a:t>
            </a:r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кампус»</a:t>
            </a:r>
          </a:p>
          <a:p>
            <a:pPr lvl="0"/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Международный </a:t>
            </a:r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форум ПФО «i-Волга</a:t>
            </a:r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»</a:t>
            </a:r>
          </a:p>
          <a:p>
            <a:pPr lvl="0"/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форум </a:t>
            </a:r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молодых парламентариев </a:t>
            </a:r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РТ,</a:t>
            </a:r>
          </a:p>
          <a:p>
            <a:pPr lvl="0"/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Кубок </a:t>
            </a:r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Поволжья по решению кейсов «</a:t>
            </a:r>
            <a:r>
              <a:rPr lang="ru-RU" sz="1800" b="1" cap="all" spc="-60" dirty="0" err="1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Changellenge</a:t>
            </a:r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»</a:t>
            </a:r>
          </a:p>
          <a:p>
            <a:pPr lvl="0"/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 </a:t>
            </a:r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Всероссийский конкурс молодежных авторских проектов «Моя страна – моя Россия</a:t>
            </a:r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»,</a:t>
            </a:r>
          </a:p>
          <a:p>
            <a:pPr lvl="0"/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Республиканский </a:t>
            </a:r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конкурс студенческого творчества «Студенческая весна» и др.</a:t>
            </a:r>
          </a:p>
        </p:txBody>
      </p:sp>
      <p:pic>
        <p:nvPicPr>
          <p:cNvPr id="8194" name="Picture 2" descr="E:\ОРМ\портфолио ОРМ\Осипова\Иволга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167" y="1124744"/>
            <a:ext cx="2304256" cy="316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E:\ОРМ\портфолио ОРМ\Осипова\РАНХиГС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29000"/>
            <a:ext cx="2016224" cy="276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E:\ОРМ\портфолио ОРМ\Морелева\диплом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1" t="8307" r="1882" b="2328"/>
          <a:stretch/>
        </p:blipFill>
        <p:spPr bwMode="auto">
          <a:xfrm>
            <a:off x="3203848" y="4581128"/>
            <a:ext cx="3084758" cy="2121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444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8219256" cy="756002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Договоры о сотрудничестве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8468" y="2573201"/>
            <a:ext cx="4906888" cy="3947211"/>
          </a:xfrm>
        </p:spPr>
        <p:txBody>
          <a:bodyPr>
            <a:normAutofit/>
          </a:bodyPr>
          <a:lstStyle/>
          <a:p>
            <a:pPr algn="ctr"/>
            <a:endParaRPr lang="ru-RU" sz="2800" dirty="0" smtClean="0"/>
          </a:p>
          <a:p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Министерство по делам молодежи и спорту РТ</a:t>
            </a:r>
          </a:p>
          <a:p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РОО «Совет молодежных организаций РТ»</a:t>
            </a:r>
          </a:p>
          <a:p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Российский Союз Молодежи — Татарстан </a:t>
            </a:r>
            <a:r>
              <a:rPr lang="ru-RU" sz="1800" b="1" cap="all" spc="-60" dirty="0" smtClean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(</a:t>
            </a:r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ТРО РСМ)</a:t>
            </a:r>
          </a:p>
          <a:p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Общественная молодежная палата при Государственном Совете РТ</a:t>
            </a:r>
          </a:p>
          <a:p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Республиканская молодежная общественная организация ДОСААФ РТ</a:t>
            </a:r>
          </a:p>
          <a:p>
            <a:r>
              <a:rPr lang="ru-RU" sz="18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МПУ «Объединение подростковых клубов по месту жительства «Подросток»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135068"/>
            <a:ext cx="1845652" cy="165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452" y="4670841"/>
            <a:ext cx="1330102" cy="1862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52" y="969950"/>
            <a:ext cx="155257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969950"/>
            <a:ext cx="161925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97" y="4651409"/>
            <a:ext cx="1656118" cy="1714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48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988840"/>
            <a:ext cx="3767663" cy="2439144"/>
          </a:xfrm>
        </p:spPr>
        <p:txBody>
          <a:bodyPr/>
          <a:lstStyle/>
          <a:p>
            <a:endParaRPr lang="ru-RU" dirty="0"/>
          </a:p>
          <a:p>
            <a:pPr>
              <a:lnSpc>
                <a:spcPct val="150000"/>
              </a:lnSpc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ЕГЭ по истории Отечества;</a:t>
            </a:r>
          </a:p>
          <a:p>
            <a:pPr>
              <a:lnSpc>
                <a:spcPct val="150000"/>
              </a:lnSpc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ЕГЭ по русскому языку;</a:t>
            </a:r>
          </a:p>
          <a:p>
            <a:pPr>
              <a:lnSpc>
                <a:spcPct val="150000"/>
              </a:lnSpc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ЕГЭ по обществознанию.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91907" y="908720"/>
            <a:ext cx="66924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Вступительные испытания: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71"/>
          <a:stretch/>
        </p:blipFill>
        <p:spPr bwMode="auto">
          <a:xfrm>
            <a:off x="516697" y="1700808"/>
            <a:ext cx="3997816" cy="39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392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0100" y="652645"/>
            <a:ext cx="7543800" cy="619542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Некоторые дисциплины учебного плана: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305342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Государственная молодежная политика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Региональная молодежная политика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Психологические основы с молодежью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Педагогические основы работы с молодежью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Правовые основы работы с молодежью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Экономические основы работы с молодежью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Социология молодежи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Миграционные процессы в молодежной среде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Базовый курс тренера: разработка и ведение </a:t>
            </a:r>
            <a:r>
              <a:rPr lang="ru-RU" sz="2000" b="1" cap="all" spc="-60" dirty="0" err="1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тренинговых</a:t>
            </a: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 программ</a:t>
            </a:r>
          </a:p>
          <a:p>
            <a:pPr marL="274320" indent="-274320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ru-RU" sz="2000" b="1" cap="all" spc="-60" dirty="0">
                <a:solidFill>
                  <a:srgbClr val="0070C0"/>
                </a:solidFill>
                <a:latin typeface="Arial Narrow" panose="020B0606020202030204" pitchFamily="34" charset="0"/>
                <a:ea typeface="+mj-ea"/>
                <a:cs typeface="+mj-cs"/>
              </a:rPr>
              <a:t>Молодежные субкультуры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365104"/>
            <a:ext cx="3035300" cy="263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714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219256" cy="75600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Первый </a:t>
            </a:r>
            <a:r>
              <a:rPr lang="ru-RU" sz="3200" dirty="0">
                <a:solidFill>
                  <a:srgbClr val="FF0000"/>
                </a:solidFill>
              </a:rPr>
              <a:t>выпуск по направлению подготовки «Организация работы с молодежью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1" t="22941" r="5489" b="25033"/>
          <a:stretch/>
        </p:blipFill>
        <p:spPr bwMode="auto">
          <a:xfrm>
            <a:off x="755576" y="3645024"/>
            <a:ext cx="6059242" cy="2797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 descr="C:\Users\Данис\Downloads\YknJVMphth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r="8641" b="28585"/>
          <a:stretch/>
        </p:blipFill>
        <p:spPr bwMode="auto">
          <a:xfrm>
            <a:off x="2915816" y="1340768"/>
            <a:ext cx="5394466" cy="2415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261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1808</TotalTime>
  <Words>429</Words>
  <Application>Microsoft Office PowerPoint</Application>
  <PresentationFormat>Экран (4:3)</PresentationFormat>
  <Paragraphs>50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NewsPrint</vt:lpstr>
      <vt:lpstr>   единственный вуз  в Республике Татарстан,  в котором осуществляется подготовка по направлению «Организация работы с молодежью»</vt:lpstr>
      <vt:lpstr>Презентация PowerPoint</vt:lpstr>
      <vt:lpstr>Почему стоит выбрать данное направление подготовки…</vt:lpstr>
      <vt:lpstr>Став студентом направления подготовки «Организация работы с молодежью» в Университете управления «ТИСБИ», вы получите возможность…</vt:lpstr>
      <vt:lpstr>За годы учебы в Университете управления «ТИСБИ» студенты данного направления подготовки активно принимали в следующих мероприятиях:</vt:lpstr>
      <vt:lpstr>Договоры о сотрудничестве</vt:lpstr>
      <vt:lpstr>Презентация PowerPoint</vt:lpstr>
      <vt:lpstr>Презентация PowerPoint</vt:lpstr>
      <vt:lpstr> Первый выпуск по направлению подготовки «Организация работы с молодежью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АККРЕДИТАЦИЯ НАПРАВЛЕНИЯ 39.03.03 «ОРГАНИЗАЦИЯ РАБОТЫ С МОЛОДЕЖЬЮ»</dc:title>
  <dc:creator>Данис</dc:creator>
  <cp:lastModifiedBy>Данис</cp:lastModifiedBy>
  <cp:revision>35</cp:revision>
  <dcterms:created xsi:type="dcterms:W3CDTF">2016-12-14T18:21:35Z</dcterms:created>
  <dcterms:modified xsi:type="dcterms:W3CDTF">2017-07-09T06:40:32Z</dcterms:modified>
</cp:coreProperties>
</file>